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Libre Baskerville" panose="02000000000000000000" pitchFamily="2" charset="0"/>
      <p:regular r:id="rId70"/>
      <p:bold r:id="rId71"/>
      <p: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eEI78/RcMyg9RY78VzvnKd4O4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7C0B1-BF53-49DC-91A5-AEB36BFD5A77}">
  <a:tblStyle styleId="{AB97C0B1-BF53-49DC-91A5-AEB36BFD5A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AE6647-C57E-4F86-8DB3-7F27A74B35D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68" autoAdjust="0"/>
  </p:normalViewPr>
  <p:slideViewPr>
    <p:cSldViewPr snapToGrid="0">
      <p:cViewPr varScale="1">
        <p:scale>
          <a:sx n="68" d="100"/>
          <a:sy n="68" d="100"/>
        </p:scale>
        <p:origin x="188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algorithm is an example of machine that is trained on _________________ without any guidance.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Unlabelled</a:t>
            </a:r>
            <a:r>
              <a:rPr lang="en-US" dirty="0"/>
              <a:t>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Labelled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Reward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 data</a:t>
            </a:r>
            <a:endParaRPr dirty="0"/>
          </a:p>
        </p:txBody>
      </p:sp>
      <p:sp>
        <p:nvSpPr>
          <p:cNvPr id="258" name="Google Shape;25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In ___________________, an agent interacts with the environment trying to take smart actions to maximize cumulative rewards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Unsupervised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00FFFF"/>
                </a:highlight>
              </a:rPr>
              <a:t>Reinforcement</a:t>
            </a:r>
            <a:endParaRPr dirty="0">
              <a:highlight>
                <a:srgbClr val="00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A cluster refers to a collection of data points aggregated together because of certain </a:t>
            </a:r>
            <a:r>
              <a:rPr lang="en-US" sz="1200" b="0" u="sng" dirty="0"/>
              <a:t>_______________________________</a:t>
            </a:r>
            <a:r>
              <a:rPr lang="en-US" sz="1200" b="0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Similarities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Differences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Uniqueness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/>
              <a:t>Distances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algorithm is an example of machine that is trained on _________________ without any guidance.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Unlabelled</a:t>
            </a:r>
            <a:r>
              <a:rPr lang="en-US" dirty="0"/>
              <a:t> data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Labelled data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Reward data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 data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agent is acting in an </a:t>
            </a:r>
            <a:r>
              <a:rPr lang="en-US" b="1"/>
              <a:t>environment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the environment reacts to certain actions is defined by a </a:t>
            </a:r>
            <a:r>
              <a:rPr lang="en-US" b="1"/>
              <a:t>model</a:t>
            </a:r>
            <a:r>
              <a:rPr lang="en-US"/>
              <a:t> which we may or may not know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agent can stay in one of the many </a:t>
            </a:r>
            <a:r>
              <a:rPr lang="en-US" b="1"/>
              <a:t>states</a:t>
            </a:r>
            <a:r>
              <a:rPr lang="en-US"/>
              <a:t> S of the environment and choose to take one of the many </a:t>
            </a:r>
            <a:r>
              <a:rPr lang="en-US" b="1"/>
              <a:t>actions</a:t>
            </a:r>
            <a:r>
              <a:rPr lang="en-US"/>
              <a:t> A so that it can switch from one state to another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state the agent will arrive is determined by transition </a:t>
            </a:r>
            <a:r>
              <a:rPr lang="en-US" b="1"/>
              <a:t>probabilities</a:t>
            </a:r>
            <a:r>
              <a:rPr lang="en-US"/>
              <a:t> P between states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Once an action is taken, a </a:t>
            </a:r>
            <a:r>
              <a:rPr lang="en-US" b="1"/>
              <a:t>reward</a:t>
            </a:r>
            <a:r>
              <a:rPr lang="en-US"/>
              <a:t> R is delivered by the environment as feedback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Taken from https://www.learndatasci.com/tutorials/reinforcement-q-learning-scratch-python-openai-gym/</a:t>
            </a:r>
            <a:endParaRPr/>
          </a:p>
        </p:txBody>
      </p:sp>
      <p:sp>
        <p:nvSpPr>
          <p:cNvPr id="332" name="Google Shape;33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 and example on RL - https://www.youtube.com/watch?v=JgvyzIkgxF0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good explanation of RL in game of Pong - http://karpathy.github.io/2016/05/31/rl/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Playing Pong with RL - https://towardsdatascience.com/intro-to-reinforcement-learning-pong-92a94aa0f84d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A cluster refers to a collection of data points aggregated together because of certain </a:t>
            </a:r>
            <a:r>
              <a:rPr lang="en-US" sz="1200" b="1" u="sng"/>
              <a:t>similarities</a:t>
            </a:r>
            <a:r>
              <a:rPr lang="en-US" sz="1200" b="1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Similarities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Differences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Uniqueness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Distances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Data set = features and class label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Data separated into training data and testing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ML algorithm predicts the class label of the testing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6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7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7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7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747" y="6487366"/>
            <a:ext cx="9131300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3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FFE1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63" descr="header_UTM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500" y="106363"/>
            <a:ext cx="1195388" cy="39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3" descr="header_ur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1169894"/>
            <a:ext cx="2376488" cy="255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63" descr="A close up of a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30160" y="6021985"/>
            <a:ext cx="1392237" cy="4333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5"/>
          <p:cNvSpPr txBox="1"/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/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atas keprihatinan anda</a:t>
            </a:r>
            <a:endParaRPr/>
          </a:p>
          <a:p>
            <a:pPr marL="342900" marR="0" lvl="0" indent="-3429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“I Care, You Care, We Care”</a:t>
            </a:r>
            <a:endParaRPr sz="3600" b="1" i="0" u="none" strike="noStrike" cap="none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91" name="Google Shape;9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7" y="6487366"/>
            <a:ext cx="9131300" cy="3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5"/>
          <p:cNvSpPr txBox="1">
            <a:spLocks noGrp="1"/>
          </p:cNvSpPr>
          <p:nvPr>
            <p:ph type="dt" idx="10"/>
          </p:nvPr>
        </p:nvSpPr>
        <p:spPr>
          <a:xfrm>
            <a:off x="0" y="6600451"/>
            <a:ext cx="15476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sldNum" idx="12"/>
          </p:nvPr>
        </p:nvSpPr>
        <p:spPr>
          <a:xfrm>
            <a:off x="8316416" y="6600451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75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FFE1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75" descr="header_UT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" y="106363"/>
            <a:ext cx="1195388" cy="39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5" descr="header_ur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09650"/>
            <a:ext cx="2376488" cy="38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3008" y="53788"/>
            <a:ext cx="580837" cy="43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5" descr="PNG_new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4633" y="26894"/>
            <a:ext cx="504056" cy="4773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5"/>
          <p:cNvSpPr txBox="1">
            <a:spLocks noGrp="1"/>
          </p:cNvSpPr>
          <p:nvPr>
            <p:ph type="ftr" idx="11"/>
          </p:nvPr>
        </p:nvSpPr>
        <p:spPr>
          <a:xfrm>
            <a:off x="2281520" y="6647328"/>
            <a:ext cx="47049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al-world-examples-of-applied-machine-learning-from-ai-conference-4d4678700c6" TargetMode="External"/><Relationship Id="rId7" Type="http://schemas.openxmlformats.org/officeDocument/2006/relationships/hyperlink" Target="https://medium.com/s/story/spotifys-discover-weekly-how-machine-learning-finds-your-new-music-19a41ab76ef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ocdoc.com/about/blog/tech/making-sense-of-insurance-cards-using-deep-learning/" TargetMode="External"/><Relationship Id="rId5" Type="http://schemas.openxmlformats.org/officeDocument/2006/relationships/hyperlink" Target="https://medium.com/airbnb-engineering/categorizing-listing-photos-at-airbnb-f9483f3ab7e3" TargetMode="External"/><Relationship Id="rId4" Type="http://schemas.openxmlformats.org/officeDocument/2006/relationships/hyperlink" Target="http://w4nderlu.st/assets/javascript/ViewerJS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shid/iris-flower-datas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220200" cy="139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Machine Learning</a:t>
            </a:r>
            <a:endParaRPr sz="4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  <a:prstGeom prst="rect">
            <a:avLst/>
          </a:prstGeom>
          <a:solidFill>
            <a:srgbClr val="FFE1AD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None/>
            </a:pPr>
            <a:r>
              <a:rPr lang="en-US" sz="4000" b="1">
                <a:solidFill>
                  <a:srgbClr val="0070C0"/>
                </a:solidFill>
              </a:rPr>
              <a:t>Artificial Intelligence</a:t>
            </a:r>
            <a:endParaRPr/>
          </a:p>
          <a:p>
            <a:pPr marL="0" lvl="0" indent="0" algn="ctr" rtl="0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</a:pPr>
            <a:endParaRPr sz="1100" b="1">
              <a:solidFill>
                <a:srgbClr val="0070C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sz="2800" i="1"/>
              <a:t>School of Computing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 sz="2800" i="1"/>
              <a:t>Universiti Teknologi Malaysia</a:t>
            </a:r>
            <a:endParaRPr/>
          </a:p>
        </p:txBody>
      </p:sp>
      <p:pic>
        <p:nvPicPr>
          <p:cNvPr id="106" name="Google Shape;106;p1" descr="Image result for artificial intelligence icon"/>
          <p:cNvPicPr preferRelativeResize="0"/>
          <p:nvPr/>
        </p:nvPicPr>
        <p:blipFill rotWithShape="1">
          <a:blip r:embed="rId3">
            <a:alphaModFix/>
          </a:blip>
          <a:srcRect l="14092" r="15444" b="29337"/>
          <a:stretch/>
        </p:blipFill>
        <p:spPr>
          <a:xfrm>
            <a:off x="1" y="3429000"/>
            <a:ext cx="2071412" cy="25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120" y="2465296"/>
            <a:ext cx="7366025" cy="3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to Features</a:t>
            </a:r>
            <a:endParaRPr/>
          </a:p>
        </p:txBody>
      </p:sp>
      <p:sp>
        <p:nvSpPr>
          <p:cNvPr id="179" name="Google Shape;179;p10"/>
          <p:cNvSpPr txBox="1">
            <a:spLocks noGrp="1"/>
          </p:cNvSpPr>
          <p:nvPr>
            <p:ph type="body" idx="1"/>
          </p:nvPr>
        </p:nvSpPr>
        <p:spPr>
          <a:xfrm>
            <a:off x="432059" y="1405729"/>
            <a:ext cx="8229600" cy="67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Collection of data observations and their attributes/features</a:t>
            </a:r>
            <a:endParaRPr sz="2400" dirty="0">
              <a:highlight>
                <a:srgbClr val="FFFF00"/>
              </a:highlight>
            </a:endParaRPr>
          </a:p>
        </p:txBody>
      </p:sp>
      <p:sp>
        <p:nvSpPr>
          <p:cNvPr id="180" name="Google Shape;180;p1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3" name="Google Shape;183;p10"/>
          <p:cNvSpPr/>
          <p:nvPr/>
        </p:nvSpPr>
        <p:spPr>
          <a:xfrm>
            <a:off x="338064" y="2980298"/>
            <a:ext cx="330968" cy="2957676"/>
          </a:xfrm>
          <a:prstGeom prst="leftBrace">
            <a:avLst>
              <a:gd name="adj1" fmla="val 0"/>
              <a:gd name="adj2" fmla="val 50000"/>
            </a:avLst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885056" y="2520330"/>
            <a:ext cx="7200800" cy="3600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813048" y="5814392"/>
            <a:ext cx="5976664" cy="50405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Observation/instances/examples/samples/objects/records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0"/>
          <p:cNvCxnSpPr>
            <a:stCxn id="183" idx="1"/>
            <a:endCxn id="185" idx="1"/>
          </p:cNvCxnSpPr>
          <p:nvPr/>
        </p:nvCxnSpPr>
        <p:spPr>
          <a:xfrm>
            <a:off x="338064" y="4459136"/>
            <a:ext cx="474900" cy="1607400"/>
          </a:xfrm>
          <a:prstGeom prst="bentConnector3">
            <a:avLst>
              <a:gd name="adj1" fmla="val -48137"/>
            </a:avLst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7" name="Google Shape;187;p10"/>
          <p:cNvSpPr/>
          <p:nvPr/>
        </p:nvSpPr>
        <p:spPr>
          <a:xfrm>
            <a:off x="482341" y="1810698"/>
            <a:ext cx="7847242" cy="50405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Attribute is the properties or characteristics of the data object</a:t>
            </a:r>
            <a:endParaRPr dirty="0">
              <a:highlight>
                <a:srgbClr val="FFFF00"/>
              </a:highlight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Attribute is aka feature / field / characteristic / variable</a:t>
            </a:r>
            <a:endParaRPr sz="1800" b="1" dirty="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0"/>
          <p:cNvCxnSpPr>
            <a:stCxn id="184" idx="3"/>
            <a:endCxn id="187" idx="3"/>
          </p:cNvCxnSpPr>
          <p:nvPr/>
        </p:nvCxnSpPr>
        <p:spPr>
          <a:xfrm rot="10800000" flipH="1">
            <a:off x="8085856" y="2062850"/>
            <a:ext cx="243600" cy="637500"/>
          </a:xfrm>
          <a:prstGeom prst="bentConnector3">
            <a:avLst>
              <a:gd name="adj1" fmla="val 193894"/>
            </a:avLst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9" name="Google Shape;189;p10"/>
          <p:cNvSpPr/>
          <p:nvPr/>
        </p:nvSpPr>
        <p:spPr>
          <a:xfrm>
            <a:off x="6818783" y="2980298"/>
            <a:ext cx="1483097" cy="3266682"/>
          </a:xfrm>
          <a:prstGeom prst="rect">
            <a:avLst/>
          </a:prstGeom>
          <a:noFill/>
          <a:ln w="2540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7620000" y="5821802"/>
            <a:ext cx="1093148" cy="32104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10"/>
          <p:cNvCxnSpPr>
            <a:cxnSpLocks/>
            <a:stCxn id="189" idx="3"/>
            <a:endCxn id="190" idx="3"/>
          </p:cNvCxnSpPr>
          <p:nvPr/>
        </p:nvCxnSpPr>
        <p:spPr>
          <a:xfrm>
            <a:off x="8301880" y="4613639"/>
            <a:ext cx="411268" cy="1368687"/>
          </a:xfrm>
          <a:prstGeom prst="bentConnector3">
            <a:avLst>
              <a:gd name="adj1" fmla="val 155584"/>
            </a:avLst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Iris data</a:t>
            </a:r>
            <a:endParaRPr/>
          </a:p>
        </p:txBody>
      </p:sp>
      <p:sp>
        <p:nvSpPr>
          <p:cNvPr id="197" name="Google Shape;19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98" name="Google Shape;198;p1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7818885" cy="456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to Features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Collection of data observations and their attributes/features</a:t>
            </a:r>
            <a:endParaRPr sz="2400"/>
          </a:p>
        </p:txBody>
      </p:sp>
      <p:sp>
        <p:nvSpPr>
          <p:cNvPr id="208" name="Google Shape;208;p1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09" name="Google Shape;209;p1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10" name="Google Shape;210;p1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11" name="Google Shape;211;p12"/>
          <p:cNvGrpSpPr/>
          <p:nvPr/>
        </p:nvGrpSpPr>
        <p:grpSpPr>
          <a:xfrm>
            <a:off x="381000" y="2286000"/>
            <a:ext cx="8424936" cy="4104456"/>
            <a:chOff x="395536" y="2564904"/>
            <a:chExt cx="8424936" cy="4104456"/>
          </a:xfrm>
        </p:grpSpPr>
        <p:pic>
          <p:nvPicPr>
            <p:cNvPr id="212" name="Google Shape;212;p12" descr="bank-snippet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9592" y="4005064"/>
              <a:ext cx="7354327" cy="1895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2"/>
            <p:cNvSpPr/>
            <p:nvPr/>
          </p:nvSpPr>
          <p:spPr>
            <a:xfrm>
              <a:off x="395536" y="4005064"/>
              <a:ext cx="288032" cy="1872208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043608" y="3861048"/>
              <a:ext cx="7200800" cy="36004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584" y="6093296"/>
              <a:ext cx="5976664" cy="50405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Observation/instances/examples/samples/objects/records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6" name="Google Shape;216;p12"/>
            <p:cNvCxnSpPr>
              <a:stCxn id="213" idx="1"/>
              <a:endCxn id="215" idx="1"/>
            </p:cNvCxnSpPr>
            <p:nvPr/>
          </p:nvCxnSpPr>
          <p:spPr>
            <a:xfrm>
              <a:off x="395536" y="4941168"/>
              <a:ext cx="432000" cy="1404300"/>
            </a:xfrm>
            <a:prstGeom prst="bentConnector3">
              <a:avLst>
                <a:gd name="adj1" fmla="val -49547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17" name="Google Shape;217;p12"/>
            <p:cNvSpPr/>
            <p:nvPr/>
          </p:nvSpPr>
          <p:spPr>
            <a:xfrm>
              <a:off x="755576" y="2564904"/>
              <a:ext cx="6048672" cy="1008112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-1143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Char char="▪"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Attribute is the properties or characteristics of the data object</a:t>
              </a:r>
              <a:endParaRPr/>
            </a:p>
            <a:p>
              <a:pPr marL="0" marR="0" lvl="0" indent="-1143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Char char="▪"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Attribute is aka feature / field / characteristic / variable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8" name="Google Shape;218;p12"/>
            <p:cNvCxnSpPr>
              <a:endCxn id="217" idx="3"/>
            </p:cNvCxnSpPr>
            <p:nvPr/>
          </p:nvCxnSpPr>
          <p:spPr>
            <a:xfrm rot="5400000" flipH="1">
              <a:off x="6660248" y="3212960"/>
              <a:ext cx="792000" cy="504000"/>
            </a:xfrm>
            <a:prstGeom prst="bentConnector2">
              <a:avLst/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19" name="Google Shape;219;p12"/>
            <p:cNvSpPr/>
            <p:nvPr/>
          </p:nvSpPr>
          <p:spPr>
            <a:xfrm>
              <a:off x="7884368" y="3789040"/>
              <a:ext cx="432048" cy="2304256"/>
            </a:xfrm>
            <a:prstGeom prst="rect">
              <a:avLst/>
            </a:prstGeom>
            <a:noFill/>
            <a:ln w="25400" cap="flat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7308304" y="6165304"/>
              <a:ext cx="1512168" cy="504056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Google Shape;221;p12"/>
            <p:cNvCxnSpPr>
              <a:stCxn id="219" idx="3"/>
              <a:endCxn id="220" idx="3"/>
            </p:cNvCxnSpPr>
            <p:nvPr/>
          </p:nvCxnSpPr>
          <p:spPr>
            <a:xfrm>
              <a:off x="8316416" y="4941168"/>
              <a:ext cx="504000" cy="1476300"/>
            </a:xfrm>
            <a:prstGeom prst="bentConnector3">
              <a:avLst>
                <a:gd name="adj1" fmla="val 148236"/>
              </a:avLst>
            </a:prstGeom>
            <a:noFill/>
            <a:ln w="2857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Features can be from many forms of data; images, audio or text</a:t>
            </a:r>
            <a:endParaRPr/>
          </a:p>
        </p:txBody>
      </p:sp>
      <p:pic>
        <p:nvPicPr>
          <p:cNvPr id="227" name="Google Shape;227;p13" descr="features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4582" y="1509824"/>
            <a:ext cx="6155288" cy="451883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Real world example: Steps of ML in digital pathological image analysis</a:t>
            </a:r>
            <a:endParaRPr/>
          </a:p>
        </p:txBody>
      </p:sp>
      <p:pic>
        <p:nvPicPr>
          <p:cNvPr id="236" name="Google Shape;236;p14" descr="stepsML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447800"/>
            <a:ext cx="735487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Learning Types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Learning types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381000" y="1524000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highlight>
                  <a:srgbClr val="FFFF00"/>
                </a:highlight>
              </a:rPr>
              <a:t>Supervised learning</a:t>
            </a:r>
            <a:endParaRPr dirty="0">
              <a:highlight>
                <a:srgbClr val="FFFF00"/>
              </a:highlight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The correct classes of the training </a:t>
            </a:r>
            <a:r>
              <a:rPr lang="en-US" dirty="0">
                <a:highlight>
                  <a:srgbClr val="00FFFF"/>
                </a:highlight>
              </a:rPr>
              <a:t>data are known</a:t>
            </a:r>
            <a:endParaRPr dirty="0">
              <a:highlight>
                <a:srgbClr val="00FFFF"/>
              </a:highlight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highlight>
                  <a:srgbClr val="FFFF00"/>
                </a:highlight>
              </a:rPr>
              <a:t>Unsupervised learning</a:t>
            </a:r>
            <a:endParaRPr dirty="0">
              <a:highlight>
                <a:srgbClr val="FFFF00"/>
              </a:highlight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The correct classes of the training </a:t>
            </a:r>
            <a:r>
              <a:rPr lang="en-US" dirty="0">
                <a:highlight>
                  <a:srgbClr val="00FFFF"/>
                </a:highlight>
              </a:rPr>
              <a:t>data are NOT known</a:t>
            </a:r>
            <a:endParaRPr dirty="0">
              <a:highlight>
                <a:srgbClr val="00FFFF"/>
              </a:highlight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highlight>
                  <a:srgbClr val="FFFF00"/>
                </a:highlight>
              </a:rPr>
              <a:t>Reinforcement learning</a:t>
            </a:r>
            <a:endParaRPr dirty="0">
              <a:highlight>
                <a:srgbClr val="FFFF00"/>
              </a:highlight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Machine learn its behavior based on </a:t>
            </a:r>
            <a:r>
              <a:rPr lang="en-US" dirty="0">
                <a:highlight>
                  <a:srgbClr val="00FFFF"/>
                </a:highlight>
              </a:rPr>
              <a:t>feedback</a:t>
            </a:r>
            <a:r>
              <a:rPr lang="en-US" dirty="0"/>
              <a:t> from environment</a:t>
            </a:r>
            <a:endParaRPr dirty="0"/>
          </a:p>
        </p:txBody>
      </p:sp>
      <p:sp>
        <p:nvSpPr>
          <p:cNvPr id="252" name="Google Shape;252;p1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54" name="Google Shape;254;p1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Learning types</a:t>
            </a:r>
            <a:endParaRPr/>
          </a:p>
        </p:txBody>
      </p:sp>
      <p:pic>
        <p:nvPicPr>
          <p:cNvPr id="261" name="Google Shape;26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792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1. Supervised Learning</a:t>
            </a:r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417638"/>
            <a:ext cx="7772400" cy="505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2. Unsupervised Learning</a:t>
            </a:r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84" name="Google Shape;2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439678"/>
            <a:ext cx="8077200" cy="505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How do we teach a machine to learn?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vs unsupervised</a:t>
            </a:r>
            <a:endParaRPr/>
          </a:p>
        </p:txBody>
      </p:sp>
      <p:pic>
        <p:nvPicPr>
          <p:cNvPr id="290" name="Google Shape;29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676400"/>
            <a:ext cx="7206083" cy="41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3. Reinforcement learning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457200" y="3668421"/>
            <a:ext cx="8229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highlight>
                  <a:srgbClr val="00FFFF"/>
                </a:highlight>
              </a:rPr>
              <a:t>An agent interacts with the environment trying to take smart actions to maximize cumulative rewards</a:t>
            </a:r>
            <a:endParaRPr dirty="0">
              <a:highlight>
                <a:srgbClr val="00FFFF"/>
              </a:highlight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The environment is formulated using </a:t>
            </a:r>
            <a:r>
              <a:rPr lang="en-US" dirty="0">
                <a:highlight>
                  <a:srgbClr val="00FFFF"/>
                </a:highlight>
              </a:rPr>
              <a:t>Markov </a:t>
            </a:r>
            <a:r>
              <a:rPr lang="en-US" dirty="0"/>
              <a:t>decision process to search for solutions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8931" y="1496418"/>
            <a:ext cx="4772691" cy="217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Markov Decision Process (MDP)</a:t>
            </a:r>
            <a:endParaRPr/>
          </a:p>
        </p:txBody>
      </p:sp>
      <p:pic>
        <p:nvPicPr>
          <p:cNvPr id="311" name="Google Shape;31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4863" y="2510442"/>
            <a:ext cx="7154273" cy="270547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4114800" y="5215920"/>
            <a:ext cx="2133600" cy="8292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world in which the agent operates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78583" y="4180271"/>
            <a:ext cx="1517606" cy="8292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situation of the agent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1402977" y="1909344"/>
            <a:ext cx="2133600" cy="8292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Feedback from the environment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2"/>
          <p:cNvSpPr/>
          <p:nvPr/>
        </p:nvSpPr>
        <p:spPr>
          <a:xfrm>
            <a:off x="6565232" y="2038766"/>
            <a:ext cx="2133600" cy="8292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that agent performs in environment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Markov Decision Process (MDP)</a:t>
            </a:r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agent is acting in an </a:t>
            </a:r>
            <a:r>
              <a:rPr lang="en-US" b="1"/>
              <a:t>environment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the environment reacts to certain actions is defined by a </a:t>
            </a:r>
            <a:r>
              <a:rPr lang="en-US" b="1"/>
              <a:t>model</a:t>
            </a:r>
            <a:r>
              <a:rPr lang="en-US"/>
              <a:t> which we may or may not know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agent can stay in one of the many </a:t>
            </a:r>
            <a:r>
              <a:rPr lang="en-US" b="1"/>
              <a:t>states</a:t>
            </a:r>
            <a:r>
              <a:rPr lang="en-US"/>
              <a:t> S of the environment and choose to take one of the many </a:t>
            </a:r>
            <a:r>
              <a:rPr lang="en-US" b="1"/>
              <a:t>actions</a:t>
            </a:r>
            <a:r>
              <a:rPr lang="en-US"/>
              <a:t> A so that it can switch from one state to another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Which state the agent will arrive is determined by transition </a:t>
            </a:r>
            <a:r>
              <a:rPr lang="en-US" b="1"/>
              <a:t>probabilities</a:t>
            </a:r>
            <a:r>
              <a:rPr lang="en-US"/>
              <a:t> P between states 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Once an action is taken, a </a:t>
            </a:r>
            <a:r>
              <a:rPr lang="en-US" b="1"/>
              <a:t>reward</a:t>
            </a:r>
            <a:r>
              <a:rPr lang="en-US"/>
              <a:t> R is delivered by the environment as feedback</a:t>
            </a:r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of RL for self-driving cab</a:t>
            </a: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body" idx="1"/>
          </p:nvPr>
        </p:nvSpPr>
        <p:spPr>
          <a:xfrm>
            <a:off x="0" y="129540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Self-driving cab (agent) must drop off passenger at the right location (R,G,B,Y)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Passenger is at Y and wants to go to R</a:t>
            </a:r>
            <a:endParaRPr sz="2000"/>
          </a:p>
        </p:txBody>
      </p:sp>
      <p:sp>
        <p:nvSpPr>
          <p:cNvPr id="336" name="Google Shape;336;p2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37" name="Google Shape;337;p2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38" name="Google Shape;338;p2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39" name="Google Shape;339;p24" descr="self-driving-ca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8887" y="2018624"/>
            <a:ext cx="4925113" cy="48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304800" y="2057400"/>
            <a:ext cx="3810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successful dropoff  by agent will get +reward, otherwise agent will be penalized/-reward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space;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possible situations the cab can be in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2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US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500 possible states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5x5 (grid)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i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5 passengers location 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 in the cab, 1 waiting), </a:t>
            </a:r>
            <a:r>
              <a:rPr lang="en-US" sz="2000" i="1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4 locations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(R,G,B,Y)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space</a:t>
            </a:r>
            <a:r>
              <a: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six possible actions to be south, north, east, west, pickup and dropoff</a:t>
            </a: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RL in real world</a:t>
            </a:r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Games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AlphaGo, AlphaGo Zero etc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Robotic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(remember Spot from BostonDynamics?)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Traffic light control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system configuration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And many more</a:t>
            </a:r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C00000"/>
                </a:solidFill>
              </a:rPr>
              <a:t>Activity 1.0: Forum on RL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sz="1800">
                <a:solidFill>
                  <a:srgbClr val="C00000"/>
                </a:solidFill>
              </a:rPr>
              <a:t>https://www.youtube.com/watch?v=JgvyzIkgxF0</a:t>
            </a:r>
            <a:endParaRPr>
              <a:solidFill>
                <a:srgbClr val="C00000"/>
              </a:solidFill>
            </a:endParaRPr>
          </a:p>
        </p:txBody>
      </p:sp>
      <p:pic>
        <p:nvPicPr>
          <p:cNvPr id="356" name="Google Shape;356;p26" descr="RL-pong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600200"/>
            <a:ext cx="6051124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Learning Techniques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techniques</a:t>
            </a: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74" name="Google Shape;374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Classification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Predict class from observation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Clustering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Group </a:t>
            </a:r>
            <a:r>
              <a:rPr lang="en-US" dirty="0">
                <a:highlight>
                  <a:srgbClr val="00FFFF"/>
                </a:highlight>
              </a:rPr>
              <a:t>observations into ‘’meaningful” groups</a:t>
            </a:r>
            <a:endParaRPr dirty="0">
              <a:highlight>
                <a:srgbClr val="00FFFF"/>
              </a:highlight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Regression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Predict value from observations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 and clustering</a:t>
            </a:r>
            <a:endParaRPr/>
          </a:p>
        </p:txBody>
      </p:sp>
      <p:pic>
        <p:nvPicPr>
          <p:cNvPr id="380" name="Google Shape;380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762919"/>
            <a:ext cx="8229600" cy="420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83" name="Google Shape;383;p2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Machine learning process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From data to features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Learning types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Supervised learning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Unsupervised learning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Reinforcement learning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Machine learning techniques</a:t>
            </a:r>
            <a:endParaRPr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Clustering, classification, regression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Evaluation metrics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Computational intelligence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Clustering is </a:t>
            </a:r>
            <a:r>
              <a:rPr lang="en-US" sz="2600" b="1" dirty="0"/>
              <a:t>identifying similar groups </a:t>
            </a:r>
            <a:r>
              <a:rPr lang="en-US" sz="2600" dirty="0"/>
              <a:t>of data in a dataset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We assume that observations in each group are comparatively </a:t>
            </a:r>
            <a:r>
              <a:rPr lang="en-US" sz="2600" b="1" dirty="0"/>
              <a:t>more similar </a:t>
            </a:r>
            <a:r>
              <a:rPr lang="en-US" sz="2600" dirty="0"/>
              <a:t>to observations of that group compared to those of the other groups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b="1" dirty="0">
                <a:highlight>
                  <a:srgbClr val="FFFF00"/>
                </a:highlight>
              </a:rPr>
              <a:t>A cluster refers to a collection of data points aggregated together because of certain similarities</a:t>
            </a:r>
            <a:endParaRPr dirty="0">
              <a:highlight>
                <a:srgbClr val="FFFF00"/>
              </a:highlight>
            </a:endParaRPr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E.g. try to understand customers better so that we can market our products to them better. How do we start?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/>
              <a:t>E.g. try to find your close-knit groups of friends on Facebook? How will you identify them?</a:t>
            </a:r>
            <a:endParaRPr sz="2600" dirty="0"/>
          </a:p>
        </p:txBody>
      </p:sp>
      <p:sp>
        <p:nvSpPr>
          <p:cNvPr id="391" name="Google Shape;391;p3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393" name="Google Shape;393;p3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clustering works</a:t>
            </a:r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01" name="Google Shape;401;p3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87" y="1219200"/>
            <a:ext cx="7557025" cy="525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08" name="Google Shape;408;p3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10" name="Google Shape;410;p3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676400"/>
            <a:ext cx="6553200" cy="437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18" name="Google Shape;418;p3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676400"/>
            <a:ext cx="6167438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26" name="Google Shape;426;p3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28" name="Google Shape;428;p3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600200"/>
            <a:ext cx="6624638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D4208-1678-2DB0-A551-83424D94C3BF}"/>
              </a:ext>
            </a:extLst>
          </p:cNvPr>
          <p:cNvSpPr txBox="1"/>
          <p:nvPr/>
        </p:nvSpPr>
        <p:spPr>
          <a:xfrm>
            <a:off x="95459" y="2148634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Until no data be choose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35" name="Google Shape;435;p3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36" name="Google Shape;436;p3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676400"/>
            <a:ext cx="643890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45" name="Google Shape;445;p3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46" name="Google Shape;446;p3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2087" y="1676400"/>
            <a:ext cx="6219825" cy="4252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BBD3E8-5903-6BF0-C794-2F5C09F948B0}"/>
              </a:ext>
            </a:extLst>
          </p:cNvPr>
          <p:cNvSpPr txBox="1"/>
          <p:nvPr/>
        </p:nvSpPr>
        <p:spPr>
          <a:xfrm flipH="1">
            <a:off x="276831" y="4170066"/>
            <a:ext cx="2390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Group together by cluster</a:t>
            </a:r>
          </a:p>
          <a:p>
            <a:r>
              <a:rPr lang="en-MY" dirty="0"/>
              <a:t>Aggregated group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Distance measure for </a:t>
            </a:r>
            <a:r>
              <a:rPr lang="en-US" i="1"/>
              <a:t>k</a:t>
            </a:r>
            <a:r>
              <a:rPr lang="en-US"/>
              <a:t>-mean</a:t>
            </a:r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54" name="Google Shape;454;p3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55" name="Google Shape;455;p3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456" name="Google Shape;45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8800"/>
            <a:ext cx="62007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body" idx="1"/>
          </p:nvPr>
        </p:nvSpPr>
        <p:spPr>
          <a:xfrm>
            <a:off x="457200" y="4038600"/>
            <a:ext cx="8229600" cy="20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Find similarities among all observations such that similar observations can be put in clusters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Computing distance from each observation/data point to centroids to obtain well-represented clusters.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 are they optimal and suboptimal solution? Can you guess?</a:t>
            </a:r>
            <a:endParaRPr/>
          </a:p>
        </p:txBody>
      </p:sp>
      <p:sp>
        <p:nvSpPr>
          <p:cNvPr id="463" name="Google Shape;463;p3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64" name="Google Shape;464;p3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65" name="Google Shape;465;p3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466" name="Google Shape;466;p38" descr="empa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447800"/>
            <a:ext cx="6163536" cy="240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Clustering (</a:t>
            </a:r>
            <a:r>
              <a:rPr lang="en-US" i="1"/>
              <a:t>k</a:t>
            </a:r>
            <a:r>
              <a:rPr lang="en-US"/>
              <a:t>-mean algorithm)</a:t>
            </a:r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1"/>
          </p:nvPr>
        </p:nvSpPr>
        <p:spPr>
          <a:xfrm>
            <a:off x="457200" y="4038600"/>
            <a:ext cx="8229600" cy="20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Find similarities among all observations such that similar observations can be put in clusters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Computing distance from each observation/data point to the centroids to obtain well-represented clusters.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 are they optimal and suboptimal solution? Can you guess? </a:t>
            </a:r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76" name="Google Shape;476;p39" descr="empa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47800"/>
            <a:ext cx="6163536" cy="24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/>
          <p:nvPr/>
        </p:nvSpPr>
        <p:spPr>
          <a:xfrm>
            <a:off x="6324600" y="914400"/>
            <a:ext cx="2819400" cy="312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Centroid == mean i.e. averaging the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points are allocated to the nearest centroid/cluster as to keep the centroids as small as possible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solution means it is easier to distinguish between each cluster i.e. better boundary separation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Learning Process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483" name="Google Shape;483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refers to predicting the class of given observations/data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 means targets/labels or sometimes categories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classification, we are mapping the input data to specific type of class/category</a:t>
            </a:r>
            <a:endParaRPr/>
          </a:p>
        </p:txBody>
      </p:sp>
      <p:sp>
        <p:nvSpPr>
          <p:cNvPr id="484" name="Google Shape;484;p4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85" name="Google Shape;485;p4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447207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classification works</a:t>
            </a:r>
            <a:endParaRPr/>
          </a:p>
        </p:txBody>
      </p:sp>
      <p:sp>
        <p:nvSpPr>
          <p:cNvPr id="493" name="Google Shape;493;p4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495" name="Google Shape;495;p4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643" y="851760"/>
            <a:ext cx="8312727" cy="576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1"/>
          </p:nvPr>
        </p:nvSpPr>
        <p:spPr>
          <a:xfrm>
            <a:off x="4572000" y="1676400"/>
            <a:ext cx="4267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Classification of waste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know beforehand each bin category/class of the waste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do you decide which waste goes to which bin?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learn from the waste i.e. from the data points, then we can decide to which class it belongs to</a:t>
            </a:r>
            <a:endParaRPr/>
          </a:p>
        </p:txBody>
      </p:sp>
      <p:sp>
        <p:nvSpPr>
          <p:cNvPr id="503" name="Google Shape;503;p4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04" name="Google Shape;504;p4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05" name="Google Shape;505;p4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506" name="Google Shape;506;p42" descr="classif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33600"/>
            <a:ext cx="3867690" cy="39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12" name="Google Shape;512;p43"/>
          <p:cNvSpPr txBox="1">
            <a:spLocks noGrp="1"/>
          </p:cNvSpPr>
          <p:nvPr>
            <p:ph type="body" idx="1"/>
          </p:nvPr>
        </p:nvSpPr>
        <p:spPr>
          <a:xfrm>
            <a:off x="4572000" y="1676400"/>
            <a:ext cx="4267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data that gets input to the classifier may contains four measurements for waste e.g. 1)what material it is made from, 2)size, 3)weight and its 4)biodegradable level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job of the classifier then is to output the correct waste type for every input</a:t>
            </a:r>
            <a:endParaRPr/>
          </a:p>
        </p:txBody>
      </p:sp>
      <p:sp>
        <p:nvSpPr>
          <p:cNvPr id="513" name="Google Shape;513;p4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14" name="Google Shape;514;p4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15" name="Google Shape;515;p4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516" name="Google Shape;516;p43" descr="classif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33600"/>
            <a:ext cx="3867690" cy="391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522" name="Google Shape;522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Decision tree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Naïve Bayes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ANN, now evolving into Deep Learning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Random Forest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K-Nearest Neighbour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 Vector Machine (SVM)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And many more!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24" name="Google Shape;524;p4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531" name="Google Shape;531;p4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Performance Evaluation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good is the learning model?</a:t>
            </a:r>
            <a:endParaRPr/>
          </a:p>
        </p:txBody>
      </p:sp>
      <p:sp>
        <p:nvSpPr>
          <p:cNvPr id="537" name="Google Shape;53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model is to be able to produce good results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Employ another set of data called </a:t>
            </a:r>
            <a:r>
              <a:rPr lang="en-US" b="1"/>
              <a:t>testing data </a:t>
            </a:r>
            <a:r>
              <a:rPr lang="en-US"/>
              <a:t>to </a:t>
            </a:r>
            <a:r>
              <a:rPr lang="en-US" b="1"/>
              <a:t>evaluate</a:t>
            </a:r>
            <a:r>
              <a:rPr lang="en-US"/>
              <a:t> the learning </a:t>
            </a:r>
            <a:r>
              <a:rPr lang="en-US" b="1"/>
              <a:t>model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 be completely new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Blinded dataset from the same resource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Smaller part of training data previously separated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Rule of thumb for train-test split (holdout method); 70%:30, 80%:20%, 90%:10%</a:t>
            </a:r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39" name="Google Shape;539;p4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Performance measures / Evaluation metrics</a:t>
            </a:r>
            <a:endParaRPr/>
          </a:p>
        </p:txBody>
      </p:sp>
      <p:sp>
        <p:nvSpPr>
          <p:cNvPr id="546" name="Google Shape;546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highlight>
                  <a:srgbClr val="FFFF00"/>
                </a:highlight>
              </a:rPr>
              <a:t>Confusion matrix to evaluate the performance of ML methods (higher % better performance)</a:t>
            </a:r>
            <a:endParaRPr dirty="0">
              <a:highlight>
                <a:srgbClr val="FFFF00"/>
              </a:highlight>
            </a:endParaRPr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E.g. of performance measures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% game won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% correctly classified images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% correctly identified text</a:t>
            </a:r>
            <a:endParaRPr dirty="0"/>
          </a:p>
        </p:txBody>
      </p:sp>
      <p:sp>
        <p:nvSpPr>
          <p:cNvPr id="547" name="Google Shape;547;p47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graphicFrame>
        <p:nvGraphicFramePr>
          <p:cNvPr id="550" name="Google Shape;550;p47"/>
          <p:cNvGraphicFramePr/>
          <p:nvPr/>
        </p:nvGraphicFramePr>
        <p:xfrm>
          <a:off x="1066800" y="2590800"/>
          <a:ext cx="6912775" cy="1483400"/>
        </p:xfrm>
        <a:graphic>
          <a:graphicData uri="http://schemas.openxmlformats.org/drawingml/2006/table">
            <a:tbl>
              <a:tblPr firstRow="1" bandRow="1">
                <a:noFill/>
                <a:tableStyleId>{AB97C0B1-BF53-49DC-91A5-AEB36BFD5A77}</a:tableStyleId>
              </a:tblPr>
              <a:tblGrid>
                <a:gridCol w="156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Predicted Class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Actual Class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Positive (TP)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Negative (FN)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Positive (FP)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Negative (TN)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556" name="Google Shape;556;p48"/>
          <p:cNvSpPr txBox="1">
            <a:spLocks noGrp="1"/>
          </p:cNvSpPr>
          <p:nvPr>
            <p:ph type="body" idx="1"/>
          </p:nvPr>
        </p:nvSpPr>
        <p:spPr>
          <a:xfrm>
            <a:off x="381000" y="56388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Construct </a:t>
            </a:r>
            <a:endParaRPr/>
          </a:p>
        </p:txBody>
      </p:sp>
      <p:sp>
        <p:nvSpPr>
          <p:cNvPr id="557" name="Google Shape;557;p4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58" name="Google Shape;558;p4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59" name="Google Shape;559;p4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560" name="Google Shape;560;p48" descr="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00200"/>
            <a:ext cx="971686" cy="380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8" descr="tw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5334000"/>
            <a:ext cx="3696216" cy="122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8" descr="thre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1600" y="1524000"/>
            <a:ext cx="3639058" cy="364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8" descr="fou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8731" y="1524000"/>
            <a:ext cx="3715269" cy="371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9" name="Google Shape;569;p49"/>
          <p:cNvSpPr txBox="1">
            <a:spLocks noGrp="1"/>
          </p:cNvSpPr>
          <p:nvPr>
            <p:ph type="body" idx="1"/>
          </p:nvPr>
        </p:nvSpPr>
        <p:spPr>
          <a:xfrm>
            <a:off x="4038600" y="2286000"/>
            <a:ext cx="4724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TP = 9 (positive observation correctly identified as positive)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TN = 8 (negative observation correctly identified as negative)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FP = 2 (positive that is </a:t>
            </a:r>
            <a:r>
              <a:rPr lang="en-US" sz="2000" i="1"/>
              <a:t>false</a:t>
            </a:r>
            <a:r>
              <a:rPr lang="en-US" sz="2000"/>
              <a:t> i.e. negative observation incorrectly identified as positive)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FN = 1 (negative that is </a:t>
            </a:r>
            <a:r>
              <a:rPr lang="en-US" sz="2000" i="1"/>
              <a:t>false</a:t>
            </a:r>
            <a:r>
              <a:rPr lang="en-US" sz="2000"/>
              <a:t> i.e. positive observation incorrectly identified as negative)</a:t>
            </a:r>
            <a:endParaRPr sz="2000"/>
          </a:p>
        </p:txBody>
      </p:sp>
      <p:sp>
        <p:nvSpPr>
          <p:cNvPr id="570" name="Google Shape;570;p4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71" name="Google Shape;571;p4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72" name="Google Shape;572;p4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aphicFrame>
        <p:nvGraphicFramePr>
          <p:cNvPr id="573" name="Google Shape;573;p49"/>
          <p:cNvGraphicFramePr/>
          <p:nvPr/>
        </p:nvGraphicFramePr>
        <p:xfrm>
          <a:off x="1219200" y="304800"/>
          <a:ext cx="6912775" cy="1483400"/>
        </p:xfrm>
        <a:graphic>
          <a:graphicData uri="http://schemas.openxmlformats.org/drawingml/2006/table">
            <a:tbl>
              <a:tblPr firstRow="1" bandRow="1">
                <a:noFill/>
                <a:tableStyleId>{AB97C0B1-BF53-49DC-91A5-AEB36BFD5A77}</a:tableStyleId>
              </a:tblPr>
              <a:tblGrid>
                <a:gridCol w="156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Predicted Class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Actual Class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Positive (TP)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Negative (FN)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Positive (FP)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Negative (TN)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4" name="Google Shape;574;p49" descr="fou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209800"/>
            <a:ext cx="3715269" cy="37152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6D9E2D-CB21-B883-C492-2F99235F641B}"/>
              </a:ext>
            </a:extLst>
          </p:cNvPr>
          <p:cNvSpPr txBox="1"/>
          <p:nvPr/>
        </p:nvSpPr>
        <p:spPr>
          <a:xfrm>
            <a:off x="3604437" y="6188149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err="1"/>
              <a:t>Differenetsiate</a:t>
            </a:r>
            <a:r>
              <a:rPr lang="en-MY" dirty="0"/>
              <a:t> +</a:t>
            </a:r>
            <a:r>
              <a:rPr lang="en-MY" dirty="0" err="1"/>
              <a:t>ve</a:t>
            </a:r>
            <a:r>
              <a:rPr lang="en-MY" dirty="0"/>
              <a:t> -Ve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Process</a:t>
            </a:r>
            <a:endParaRPr/>
          </a:p>
        </p:txBody>
      </p:sp>
      <p:pic>
        <p:nvPicPr>
          <p:cNvPr id="133" name="Google Shape;13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5076" y="1417638"/>
            <a:ext cx="6418006" cy="381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151475" y="1913591"/>
            <a:ext cx="21336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Machine Learning?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learning using algorithms to learn from and make predictions on data.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B5AAA-BDEF-2091-0853-5C84FCF485EF}"/>
              </a:ext>
            </a:extLst>
          </p:cNvPr>
          <p:cNvSpPr txBox="1"/>
          <p:nvPr/>
        </p:nvSpPr>
        <p:spPr>
          <a:xfrm>
            <a:off x="2782529" y="581086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Predict a  value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Type I error = FP and Type II error = FN</a:t>
            </a:r>
            <a:endParaRPr/>
          </a:p>
        </p:txBody>
      </p:sp>
      <p:sp>
        <p:nvSpPr>
          <p:cNvPr id="580" name="Google Shape;580;p50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81" name="Google Shape;581;p50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82" name="Google Shape;582;p50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83" name="Google Shape;583;p50" descr="fiv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447800"/>
            <a:ext cx="5982535" cy="45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0"/>
          <p:cNvSpPr txBox="1">
            <a:spLocks noGrp="1"/>
          </p:cNvSpPr>
          <p:nvPr>
            <p:ph type="body" idx="1"/>
          </p:nvPr>
        </p:nvSpPr>
        <p:spPr>
          <a:xfrm>
            <a:off x="533400" y="5715000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Lets say positive test result means ‘is pregnant’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Performance measures from confusion matrix</a:t>
            </a:r>
            <a:endParaRPr/>
          </a:p>
        </p:txBody>
      </p:sp>
      <p:sp>
        <p:nvSpPr>
          <p:cNvPr id="590" name="Google Shape;590;p51"/>
          <p:cNvSpPr txBox="1">
            <a:spLocks noGrp="1"/>
          </p:cNvSpPr>
          <p:nvPr>
            <p:ph type="body" idx="1"/>
          </p:nvPr>
        </p:nvSpPr>
        <p:spPr>
          <a:xfrm>
            <a:off x="457200" y="320040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•"/>
            </a:pPr>
            <a:r>
              <a:rPr lang="en-US" sz="3600">
                <a:solidFill>
                  <a:srgbClr val="0070C0"/>
                </a:solidFill>
              </a:rPr>
              <a:t>Accuracy = TP+TN / (TP+TN+FP+FN) i.e. 1 – error</a:t>
            </a:r>
            <a:endParaRPr/>
          </a:p>
          <a:p>
            <a:pPr marL="342900" lvl="0" indent="-342900" algn="l" rtl="0">
              <a:spcBef>
                <a:spcPts val="45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•"/>
            </a:pPr>
            <a:r>
              <a:rPr lang="en-US" sz="3600">
                <a:solidFill>
                  <a:srgbClr val="0070C0"/>
                </a:solidFill>
              </a:rPr>
              <a:t>Precision = TP/(TP+FP)</a:t>
            </a:r>
            <a:endParaRPr/>
          </a:p>
          <a:p>
            <a:pPr marL="342900" lvl="0" indent="-342900" algn="l" rtl="0">
              <a:spcBef>
                <a:spcPts val="450"/>
              </a:spcBef>
              <a:spcAft>
                <a:spcPts val="0"/>
              </a:spcAft>
              <a:buClr>
                <a:srgbClr val="0070C0"/>
              </a:buClr>
              <a:buSzPct val="100000"/>
              <a:buChar char="•"/>
            </a:pPr>
            <a:r>
              <a:rPr lang="en-US" sz="3600">
                <a:solidFill>
                  <a:srgbClr val="0070C0"/>
                </a:solidFill>
              </a:rPr>
              <a:t>Recall = TP/(TP+FN)</a:t>
            </a:r>
            <a:endParaRPr/>
          </a:p>
          <a:p>
            <a:pPr marL="342900" lvl="0" indent="-3429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400"/>
              <a:t>The closer the score to 1, the better the classifier model</a:t>
            </a:r>
            <a:endParaRPr/>
          </a:p>
          <a:p>
            <a:pPr marL="342900" lvl="0" indent="-3429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400" b="1"/>
              <a:t>High recall, low precision: </a:t>
            </a:r>
            <a:r>
              <a:rPr lang="en-US" sz="3400"/>
              <a:t>This means that most of the positive examples are correctly recognized (low FN) but there are a lot of false positives. </a:t>
            </a:r>
            <a:endParaRPr/>
          </a:p>
          <a:p>
            <a:pPr marL="342900" lvl="0" indent="-342900" algn="l" rtl="0"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400" b="1"/>
              <a:t>Low recall, high precision: </a:t>
            </a:r>
            <a:r>
              <a:rPr lang="en-US" sz="3400"/>
              <a:t>This shows that we miss a lot of positive examples (high FN) but those we predict as positive are indeed positive (low FP)</a:t>
            </a:r>
            <a:endParaRPr/>
          </a:p>
        </p:txBody>
      </p:sp>
      <p:sp>
        <p:nvSpPr>
          <p:cNvPr id="591" name="Google Shape;591;p51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594" name="Google Shape;594;p51"/>
          <p:cNvGraphicFramePr/>
          <p:nvPr/>
        </p:nvGraphicFramePr>
        <p:xfrm>
          <a:off x="1066800" y="1564640"/>
          <a:ext cx="6912775" cy="1483400"/>
        </p:xfrm>
        <a:graphic>
          <a:graphicData uri="http://schemas.openxmlformats.org/drawingml/2006/table">
            <a:tbl>
              <a:tblPr firstRow="1" bandRow="1">
                <a:noFill/>
                <a:tableStyleId>{AB97C0B1-BF53-49DC-91A5-AEB36BFD5A77}</a:tableStyleId>
              </a:tblPr>
              <a:tblGrid>
                <a:gridCol w="156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Predicted Class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Actual Class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Positive (TP)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Negative (FN)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False Positive (FP)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True Negative (TN)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C00000"/>
                </a:solidFill>
              </a:rPr>
              <a:t>Activity 2.0: Confusion matrix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600" name="Google Shape;600;p52"/>
          <p:cNvSpPr txBox="1">
            <a:spLocks noGrp="1"/>
          </p:cNvSpPr>
          <p:nvPr>
            <p:ph type="body" idx="1"/>
          </p:nvPr>
        </p:nvSpPr>
        <p:spPr>
          <a:xfrm>
            <a:off x="5867400" y="1676400"/>
            <a:ext cx="3124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 positive be 1, and negative is 0;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Given the Iris dataset as in the table, quantify TP, TN, FP and FN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Determine the accuracy, precision and recall</a:t>
            </a:r>
            <a:endParaRPr sz="2400"/>
          </a:p>
        </p:txBody>
      </p:sp>
      <p:sp>
        <p:nvSpPr>
          <p:cNvPr id="601" name="Google Shape;601;p52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602" name="Google Shape;602;p52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603" name="Google Shape;603;p52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04" name="Google Shape;604;p52" descr="data ir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524000"/>
            <a:ext cx="5582334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</a:rPr>
              <a:t>Activity 2.0 Answer: 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Confusion matrix</a:t>
            </a:r>
            <a:endParaRPr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10" name="Google Shape;610;p53"/>
          <p:cNvSpPr txBox="1">
            <a:spLocks noGrp="1"/>
          </p:cNvSpPr>
          <p:nvPr>
            <p:ph type="body" idx="1"/>
          </p:nvPr>
        </p:nvSpPr>
        <p:spPr>
          <a:xfrm>
            <a:off x="457200" y="3352800"/>
            <a:ext cx="8229600" cy="277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TP=7, TN=7, FN=2, FP=4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Accuracy = TP+TN / (TP+TN+FP+FN)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		=7+7/ (7+7+2+4) = 0.7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Recall = TP/(TP+FN) = 7/(7+2)=0.78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Precision = TP/(TP+FP)= 7/(7+4) = 0.64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611" name="Google Shape;611;p53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612" name="Google Shape;612;p53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613" name="Google Shape;613;p53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aphicFrame>
        <p:nvGraphicFramePr>
          <p:cNvPr id="614" name="Google Shape;614;p53"/>
          <p:cNvGraphicFramePr/>
          <p:nvPr/>
        </p:nvGraphicFramePr>
        <p:xfrm>
          <a:off x="2667000" y="1219200"/>
          <a:ext cx="5029200" cy="1920270"/>
        </p:xfrm>
        <a:graphic>
          <a:graphicData uri="http://schemas.openxmlformats.org/drawingml/2006/table">
            <a:tbl>
              <a:tblPr firstRow="1" bandRow="1">
                <a:noFill/>
                <a:tableStyleId>{B9AE6647-C57E-4F86-8DB3-7F27A74B35D1}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Predicted: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Predicted: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Actual: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Actual: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real world use ML?</a:t>
            </a:r>
            <a:endParaRPr/>
          </a:p>
        </p:txBody>
      </p:sp>
      <p:sp>
        <p:nvSpPr>
          <p:cNvPr id="620" name="Google Shape;620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https://towardsdatascience.com/real-world-examples-of-applied-machine-learning-from-ai-conference-4d4678700c6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Real world examples</a:t>
            </a: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Uber COTA (Customer Obsession Ticket Assistant)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http://w4nderlu.st/assets/javascript/ViewerJS/#http://w4nderlu.st/content/3-publications/cota-improving-the-speed-and-accuracy-of-customer-support-through-ranking-and-deep-networks/cota-o-reilly-ai-conference-2018.pdf</a:t>
            </a: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AirBNB ; categorizing listing photos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https://medium.com/airbnb-engineering/categorizing-listing-photos-at-airbnb-f9483f3ab7e3</a:t>
            </a: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ZocDoc ; finding in network physicians from insurance cards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https://www.zocdoc.com/about/blog/tech/making-sense-of-insurance-cards-using-deep-learning/</a:t>
            </a:r>
            <a:endParaRPr/>
          </a:p>
          <a:p>
            <a:pPr marL="342900" lvl="0" indent="-34290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Spotify ; How does it know your kind of music?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https://medium.com/s/story/spotifys-discover-weekly-how-machine-learning-finds-your-new-music-19a41ab76efe</a:t>
            </a:r>
            <a:endParaRPr/>
          </a:p>
          <a:p>
            <a:pPr marL="0" lvl="0" indent="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231140" algn="l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621" name="Google Shape;621;p54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622" name="Google Shape;622;p54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623" name="Google Shape;623;p54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Computational Intelligence</a:t>
            </a:r>
            <a:endParaRPr/>
          </a:p>
        </p:txBody>
      </p:sp>
      <p:sp>
        <p:nvSpPr>
          <p:cNvPr id="629" name="Google Shape;629;p5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What methods machines use to learn?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is AI?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Now, come Computational Intelligence (CI)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Scope of CI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Importance of CI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CI Techniques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Artificial Neural Network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Genetic Algorithm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Fuzzy Logic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AI?</a:t>
            </a:r>
            <a:endParaRPr/>
          </a:p>
        </p:txBody>
      </p:sp>
      <p:sp>
        <p:nvSpPr>
          <p:cNvPr id="641" name="Google Shape;641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Ability to interact with the real world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Reasoning and Planning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Learning and Adaptation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642" name="Google Shape;64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3581400"/>
            <a:ext cx="29718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Now, come Computational Intelligence (CI)</a:t>
            </a:r>
            <a:endParaRPr/>
          </a:p>
        </p:txBody>
      </p:sp>
      <p:sp>
        <p:nvSpPr>
          <p:cNvPr id="648" name="Google Shape;648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methodology involving computing that exhibits an ability to learn and/or to deal with new situations, such that the system is perceived to possess one or more attributes of reason, such as generalization, discovery, association and abstraction (Russel et al, 1998).</a:t>
            </a:r>
            <a:endParaRPr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CI is the field of computing that draws from the successes of natural systems to develop new ways of solving computational problems in the real world.</a:t>
            </a:r>
            <a:endParaRPr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Scope of CI</a:t>
            </a:r>
            <a:endParaRPr/>
          </a:p>
        </p:txBody>
      </p:sp>
      <p:sp>
        <p:nvSpPr>
          <p:cNvPr id="654" name="Google Shape;65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adaptation concepts, paradigms, algorithms and implementations that enable or facilitate appropriate actions (intelligent behavior) in complex and changing environments.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655" name="Google Shape;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4038600"/>
            <a:ext cx="34290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600" y="4038600"/>
            <a:ext cx="33718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machine learns?</a:t>
            </a: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Machine learning utilizes techniques of </a:t>
            </a:r>
            <a:r>
              <a:rPr lang="en-US" dirty="0">
                <a:highlight>
                  <a:srgbClr val="FFFF00"/>
                </a:highlight>
              </a:rPr>
              <a:t>understanding </a:t>
            </a:r>
            <a:r>
              <a:rPr lang="en-US" b="1" dirty="0">
                <a:highlight>
                  <a:srgbClr val="FFFF00"/>
                </a:highlight>
              </a:rPr>
              <a:t>patterns</a:t>
            </a:r>
            <a:r>
              <a:rPr lang="en-US" dirty="0">
                <a:highlight>
                  <a:srgbClr val="FFFF00"/>
                </a:highlight>
              </a:rPr>
              <a:t> from input </a:t>
            </a:r>
            <a:r>
              <a:rPr lang="en-US" b="1" dirty="0">
                <a:highlight>
                  <a:srgbClr val="FFFF00"/>
                </a:highlight>
              </a:rPr>
              <a:t>data</a:t>
            </a:r>
            <a:endParaRPr dirty="0">
              <a:highlight>
                <a:srgbClr val="FFFF00"/>
              </a:highlight>
            </a:endParaRPr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Data is used for </a:t>
            </a:r>
            <a:r>
              <a:rPr lang="en-US" b="1" dirty="0"/>
              <a:t>training </a:t>
            </a:r>
            <a:r>
              <a:rPr lang="en-US" dirty="0"/>
              <a:t>by learning algorithm to </a:t>
            </a:r>
            <a:r>
              <a:rPr lang="en-US" b="1" dirty="0"/>
              <a:t>learn</a:t>
            </a:r>
            <a:r>
              <a:rPr lang="en-US" dirty="0"/>
              <a:t> and develop a specific computational </a:t>
            </a:r>
            <a:r>
              <a:rPr lang="en-US" b="1" dirty="0"/>
              <a:t>model</a:t>
            </a: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Pre-processing </a:t>
            </a:r>
            <a:r>
              <a:rPr lang="en-US" dirty="0"/>
              <a:t>involves extracting important features of data</a:t>
            </a: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Model </a:t>
            </a:r>
            <a:r>
              <a:rPr lang="en-US" dirty="0"/>
              <a:t>refers to predefined prototype problem solver, produced based on patterns of input data</a:t>
            </a:r>
            <a:endParaRPr b="1" dirty="0"/>
          </a:p>
          <a:p>
            <a:pPr marL="342900" lvl="0" indent="-15494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</p:txBody>
      </p:sp>
      <p:sp>
        <p:nvSpPr>
          <p:cNvPr id="144" name="Google Shape;144;p6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Scope of CI</a:t>
            </a:r>
            <a:endParaRPr/>
          </a:p>
        </p:txBody>
      </p:sp>
      <p:sp>
        <p:nvSpPr>
          <p:cNvPr id="662" name="Google Shape;662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Fuzzy, imprecise or imperfect data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 available mathematical algorithm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Optimal solution unknown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Rapid prototyping required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domain experts available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Robust system required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Learning capability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More recently: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DNA Computing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Quantum Computing</a:t>
            </a:r>
            <a:endParaRPr/>
          </a:p>
          <a:p>
            <a:pPr marL="342900" lvl="0" indent="-18542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663" name="Google Shape;66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1563" y="2514600"/>
            <a:ext cx="4110037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Importance of CI</a:t>
            </a:r>
            <a:endParaRPr/>
          </a:p>
        </p:txBody>
      </p:sp>
      <p:sp>
        <p:nvSpPr>
          <p:cNvPr id="669" name="Google Shape;669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Solve the problems in realistic situation ( not ideal) such as fuzzy, imperfect or incomplete, only domain experts available.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Complementary approaches with mathematical based algorithm solutions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Encourage new technology development especially in Quantum and DNA computing. 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CI Techniques</a:t>
            </a:r>
            <a:endParaRPr/>
          </a:p>
        </p:txBody>
      </p:sp>
      <p:sp>
        <p:nvSpPr>
          <p:cNvPr id="675" name="Google Shape;675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Artificial Neural Network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Genetic Algorithm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Fuzzy Logic</a:t>
            </a:r>
            <a:endParaRPr/>
          </a:p>
        </p:txBody>
      </p:sp>
      <p:pic>
        <p:nvPicPr>
          <p:cNvPr id="676" name="Google Shape;67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505200"/>
            <a:ext cx="19589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600" y="3505200"/>
            <a:ext cx="28956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400" y="33528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From Data to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real data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676400"/>
            <a:ext cx="6896100" cy="41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Iris data</a:t>
            </a: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152400" y="674381"/>
            <a:ext cx="89916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https://www.kaggle.com/arshid/iris-flower-dataset</a:t>
            </a:r>
            <a:endParaRPr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dt" idx="10"/>
          </p:nvPr>
        </p:nvSpPr>
        <p:spPr>
          <a:xfrm>
            <a:off x="457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</a:t>
            </a: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ftr" idx="11"/>
          </p:nvPr>
        </p:nvSpPr>
        <p:spPr>
          <a:xfrm>
            <a:off x="2469777" y="6620436"/>
            <a:ext cx="4191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SCSJ 3353: Artificial Intelligence</a:t>
            </a:r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ldNum" idx="12"/>
          </p:nvPr>
        </p:nvSpPr>
        <p:spPr>
          <a:xfrm>
            <a:off x="6553200" y="6598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71" name="Google Shape;171;p9" descr="iri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600200"/>
            <a:ext cx="8640381" cy="495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2658</Words>
  <Application>Microsoft Office PowerPoint</Application>
  <PresentationFormat>On-screen Show (4:3)</PresentationFormat>
  <Paragraphs>487</Paragraphs>
  <Slides>62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Roboto</vt:lpstr>
      <vt:lpstr>Noto Sans Symbols</vt:lpstr>
      <vt:lpstr>Libre Baskerville</vt:lpstr>
      <vt:lpstr>Arial</vt:lpstr>
      <vt:lpstr>Office Theme</vt:lpstr>
      <vt:lpstr>Custom Design</vt:lpstr>
      <vt:lpstr>Machine Learning</vt:lpstr>
      <vt:lpstr>Machine Learning</vt:lpstr>
      <vt:lpstr>Content</vt:lpstr>
      <vt:lpstr>Machine Learning</vt:lpstr>
      <vt:lpstr>Machine Learning Process</vt:lpstr>
      <vt:lpstr>How machine learns?</vt:lpstr>
      <vt:lpstr>Machine Learning</vt:lpstr>
      <vt:lpstr>Some real data</vt:lpstr>
      <vt:lpstr>Iris data</vt:lpstr>
      <vt:lpstr>Data to Features</vt:lpstr>
      <vt:lpstr>Iris data</vt:lpstr>
      <vt:lpstr>Data to Features</vt:lpstr>
      <vt:lpstr>Features can be from many forms of data; images, audio or text</vt:lpstr>
      <vt:lpstr>Real world example: Steps of ML in digital pathological image analysis</vt:lpstr>
      <vt:lpstr>Machine Learning</vt:lpstr>
      <vt:lpstr>Learning types</vt:lpstr>
      <vt:lpstr>Learning types</vt:lpstr>
      <vt:lpstr>1. Supervised Learning</vt:lpstr>
      <vt:lpstr>2. Unsupervised Learning</vt:lpstr>
      <vt:lpstr>Supervised vs unsupervised</vt:lpstr>
      <vt:lpstr>3. Reinforcement learning</vt:lpstr>
      <vt:lpstr>Markov Decision Process (MDP)</vt:lpstr>
      <vt:lpstr>Markov Decision Process (MDP)</vt:lpstr>
      <vt:lpstr>Example of RL for self-driving cab</vt:lpstr>
      <vt:lpstr>RL in real world</vt:lpstr>
      <vt:lpstr>Activity 1.0: Forum on RL https://www.youtube.com/watch?v=JgvyzIkgxF0</vt:lpstr>
      <vt:lpstr>Machine Learning</vt:lpstr>
      <vt:lpstr>Machine learning techniques</vt:lpstr>
      <vt:lpstr>Classification and clustering</vt:lpstr>
      <vt:lpstr>Clustering</vt:lpstr>
      <vt:lpstr>How clustering works</vt:lpstr>
      <vt:lpstr>Clustering (k-mean algorithm)</vt:lpstr>
      <vt:lpstr>Clustering (k-mean algorithm)</vt:lpstr>
      <vt:lpstr>Clustering (k-mean algorithm)</vt:lpstr>
      <vt:lpstr>Clustering (k-mean algorithm)</vt:lpstr>
      <vt:lpstr>Clustering (k-mean algorithm)</vt:lpstr>
      <vt:lpstr>Distance measure for k-mean</vt:lpstr>
      <vt:lpstr>Clustering (k-mean algorithm)</vt:lpstr>
      <vt:lpstr>Clustering (k-mean algorithm)</vt:lpstr>
      <vt:lpstr>Classification</vt:lpstr>
      <vt:lpstr>How classification works</vt:lpstr>
      <vt:lpstr>Classification</vt:lpstr>
      <vt:lpstr>Classification</vt:lpstr>
      <vt:lpstr>Classification algorithms</vt:lpstr>
      <vt:lpstr>Machine Learning</vt:lpstr>
      <vt:lpstr>How good is the learning model?</vt:lpstr>
      <vt:lpstr>Performance measures / Evaluation metrics</vt:lpstr>
      <vt:lpstr>Confusion matrix</vt:lpstr>
      <vt:lpstr>PowerPoint Presentation</vt:lpstr>
      <vt:lpstr>Type I error = FP and Type II error = FN</vt:lpstr>
      <vt:lpstr>Performance measures from confusion matrix</vt:lpstr>
      <vt:lpstr>Activity 2.0: Confusion matrix</vt:lpstr>
      <vt:lpstr>Activity 2.0 Answer: Confusion matrix</vt:lpstr>
      <vt:lpstr>How real world use ML?</vt:lpstr>
      <vt:lpstr>Computational Intelligence</vt:lpstr>
      <vt:lpstr>Outline</vt:lpstr>
      <vt:lpstr>What is AI?</vt:lpstr>
      <vt:lpstr>Now, come Computational Intelligence (CI)</vt:lpstr>
      <vt:lpstr>Scope of CI</vt:lpstr>
      <vt:lpstr>Scope of CI</vt:lpstr>
      <vt:lpstr>Importance of CI</vt:lpstr>
      <vt:lpstr>CI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Referee</dc:creator>
  <cp:lastModifiedBy>NURATHIRAH BINTI MUHAMAD ZAKI A21EC3025</cp:lastModifiedBy>
  <cp:revision>3</cp:revision>
  <dcterms:created xsi:type="dcterms:W3CDTF">2012-07-30T02:22:03Z</dcterms:created>
  <dcterms:modified xsi:type="dcterms:W3CDTF">2024-01-04T03:56:10Z</dcterms:modified>
</cp:coreProperties>
</file>